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pg" ContentType="video/m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69" r:id="rId2"/>
    <p:sldId id="459" r:id="rId3"/>
    <p:sldId id="549" r:id="rId4"/>
    <p:sldId id="284" r:id="rId5"/>
    <p:sldId id="285" r:id="rId6"/>
    <p:sldId id="550" r:id="rId7"/>
    <p:sldId id="553" r:id="rId8"/>
    <p:sldId id="288" r:id="rId9"/>
    <p:sldId id="408" r:id="rId10"/>
    <p:sldId id="289" r:id="rId11"/>
    <p:sldId id="290" r:id="rId12"/>
    <p:sldId id="291" r:id="rId13"/>
    <p:sldId id="292" r:id="rId14"/>
    <p:sldId id="294" r:id="rId15"/>
    <p:sldId id="296" r:id="rId16"/>
    <p:sldId id="295" r:id="rId17"/>
    <p:sldId id="297" r:id="rId18"/>
    <p:sldId id="298" r:id="rId19"/>
    <p:sldId id="299" r:id="rId20"/>
    <p:sldId id="300" r:id="rId21"/>
    <p:sldId id="301" r:id="rId22"/>
    <p:sldId id="293" r:id="rId23"/>
    <p:sldId id="552" r:id="rId24"/>
    <p:sldId id="303" r:id="rId25"/>
    <p:sldId id="450" r:id="rId26"/>
    <p:sldId id="451" r:id="rId27"/>
    <p:sldId id="453" r:id="rId28"/>
    <p:sldId id="454" r:id="rId29"/>
    <p:sldId id="455" r:id="rId30"/>
    <p:sldId id="456" r:id="rId31"/>
    <p:sldId id="452" r:id="rId32"/>
    <p:sldId id="457" r:id="rId33"/>
    <p:sldId id="30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56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8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F4C836-458D-7049-9AAC-D805B190D85D}" type="datetimeFigureOut">
              <a:rPr lang="en-US" smtClean="0"/>
              <a:t>1/16/24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6DE4C8-0267-7C42-83B9-C11BDD048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41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DE4C8-0267-7C42-83B9-C11BDD048B5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18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DE4C8-0267-7C42-83B9-C11BDD048B5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378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632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11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97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5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7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1/16/24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59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1/16/24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58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1/16/24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718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1/16/24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60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1/16/24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10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1/16/24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686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1/16/24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7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20.wmf"/><Relationship Id="rId7" Type="http://schemas.openxmlformats.org/officeDocument/2006/relationships/image" Target="../media/image23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wmf"/><Relationship Id="rId4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oleObject" Target="../embeddings/oleObject3.bin"/><Relationship Id="rId7" Type="http://schemas.openxmlformats.org/officeDocument/2006/relationships/image" Target="../media/image30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g"/><Relationship Id="rId1" Type="http://schemas.microsoft.com/office/2007/relationships/media" Target="../media/media2.mp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NE-533</a:t>
            </a:r>
          </a:p>
          <a:p>
            <a:r>
              <a:rPr lang="en-US" dirty="0"/>
              <a:t>Spring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68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6B22D-AEFB-1446-9F34-7629631F7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8B66-69CA-E94B-840F-18D4D75ED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57850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Stress is a physical quantity that expresses the internal forces that neighboring particles of a continuous material exert on each other</a:t>
            </a:r>
          </a:p>
          <a:p>
            <a:r>
              <a:rPr lang="en-US" dirty="0"/>
              <a:t>Stress is a force per unit area with SI units of Pa = N/m</a:t>
            </a:r>
            <a:r>
              <a:rPr lang="en-US" baseline="30000" dirty="0"/>
              <a:t>2</a:t>
            </a:r>
          </a:p>
          <a:p>
            <a:r>
              <a:rPr lang="en-US" dirty="0"/>
              <a:t>The stress is a 2</a:t>
            </a:r>
            <a:r>
              <a:rPr lang="en-US" baseline="30000" dirty="0"/>
              <a:t>nd</a:t>
            </a:r>
            <a:r>
              <a:rPr lang="en-US" dirty="0"/>
              <a:t> order tensor (a 3 by 3 matrix): Cauchy stress tensor</a:t>
            </a:r>
          </a:p>
          <a:p>
            <a:r>
              <a:rPr lang="en-US" b="1" i="1" dirty="0" err="1">
                <a:latin typeface="Times New Roman"/>
                <a:cs typeface="Times New Roman"/>
              </a:rPr>
              <a:t>σ</a:t>
            </a:r>
            <a:r>
              <a:rPr lang="en-US" b="1" baseline="-25000" dirty="0" err="1">
                <a:latin typeface="Times New Roman"/>
                <a:cs typeface="Times New Roman"/>
              </a:rPr>
              <a:t>ij</a:t>
            </a:r>
            <a:r>
              <a:rPr lang="en-US" b="1" dirty="0">
                <a:latin typeface="Times New Roman"/>
                <a:cs typeface="Times New Roman"/>
              </a:rPr>
              <a:t> = </a:t>
            </a:r>
            <a:r>
              <a:rPr lang="en-US" b="1" i="1" dirty="0" err="1">
                <a:latin typeface="Times New Roman"/>
                <a:cs typeface="Times New Roman"/>
              </a:rPr>
              <a:t>F</a:t>
            </a:r>
            <a:r>
              <a:rPr lang="en-US" b="1" baseline="-25000" dirty="0" err="1">
                <a:latin typeface="Times New Roman"/>
                <a:cs typeface="Times New Roman"/>
              </a:rPr>
              <a:t>ij</a:t>
            </a:r>
            <a:r>
              <a:rPr lang="en-US" b="1" dirty="0">
                <a:latin typeface="Times New Roman"/>
                <a:cs typeface="Times New Roman"/>
              </a:rPr>
              <a:t>/</a:t>
            </a:r>
            <a:r>
              <a:rPr lang="en-US" b="1" i="1" dirty="0">
                <a:latin typeface="Times New Roman"/>
                <a:cs typeface="Times New Roman"/>
              </a:rPr>
              <a:t>A</a:t>
            </a:r>
            <a:r>
              <a:rPr lang="en-US" b="1" baseline="-25000" dirty="0">
                <a:latin typeface="Times New Roman"/>
                <a:cs typeface="Times New Roman"/>
              </a:rPr>
              <a:t>i</a:t>
            </a:r>
          </a:p>
          <a:p>
            <a:pPr lvl="1"/>
            <a:r>
              <a:rPr lang="en-US" dirty="0" err="1"/>
              <a:t>i</a:t>
            </a:r>
            <a:r>
              <a:rPr lang="en-US" dirty="0"/>
              <a:t> is the face the force is applied and j is the direction it is applied</a:t>
            </a:r>
          </a:p>
          <a:p>
            <a:r>
              <a:rPr lang="en-US" dirty="0" err="1"/>
              <a:t>Sigmas</a:t>
            </a:r>
            <a:r>
              <a:rPr lang="en-US" dirty="0"/>
              <a:t> are normal stress components, </a:t>
            </a:r>
            <a:r>
              <a:rPr lang="en-US" dirty="0" err="1"/>
              <a:t>taus</a:t>
            </a:r>
            <a:r>
              <a:rPr lang="en-US" dirty="0"/>
              <a:t> are shear stress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7E70AD-7CFC-804A-858C-1B31961FB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FECAD8-DC1B-BE43-AEF1-7C66A589E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550" y="5098426"/>
            <a:ext cx="5194300" cy="7568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E8DF2D-8A0F-8843-B87C-1F36C74E4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951" y="1837360"/>
            <a:ext cx="3279524" cy="275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784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070F-87AD-0A43-ACC7-C93F19536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 as a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16523-1F38-604B-A352-6A630B3D0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8128000" cy="396567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stress in a material is the RESPONSE to an applied load (force) or an applied displacement</a:t>
            </a:r>
          </a:p>
          <a:p>
            <a:r>
              <a:rPr lang="en-US" dirty="0"/>
              <a:t>Uniaxial tension or compression</a:t>
            </a:r>
          </a:p>
          <a:p>
            <a:pPr lvl="1"/>
            <a:r>
              <a:rPr lang="en-US" dirty="0"/>
              <a:t>Only one non-zero stress: </a:t>
            </a:r>
            <a:r>
              <a:rPr lang="en-US" sz="2000" i="1" dirty="0" err="1">
                <a:latin typeface="Times New Roman"/>
                <a:cs typeface="Times New Roman"/>
              </a:rPr>
              <a:t>σ</a:t>
            </a:r>
            <a:r>
              <a:rPr lang="en-US" sz="2000" baseline="-25000" dirty="0" err="1">
                <a:latin typeface="Times New Roman"/>
                <a:cs typeface="Times New Roman"/>
              </a:rPr>
              <a:t>ii</a:t>
            </a:r>
            <a:r>
              <a:rPr lang="en-US" sz="2000" dirty="0">
                <a:latin typeface="Times New Roman"/>
                <a:cs typeface="Times New Roman"/>
              </a:rPr>
              <a:t> (</a:t>
            </a:r>
            <a:r>
              <a:rPr lang="en-US" sz="2000" i="1" dirty="0">
                <a:latin typeface="Times New Roman"/>
                <a:cs typeface="Times New Roman"/>
              </a:rPr>
              <a:t>σ</a:t>
            </a:r>
            <a:r>
              <a:rPr lang="en-US" sz="2000" baseline="-25000" dirty="0">
                <a:latin typeface="Times New Roman"/>
                <a:cs typeface="Times New Roman"/>
              </a:rPr>
              <a:t>11</a:t>
            </a:r>
            <a:r>
              <a:rPr lang="en-US" sz="2000" dirty="0">
                <a:latin typeface="Times New Roman"/>
                <a:cs typeface="Times New Roman"/>
              </a:rPr>
              <a:t>, </a:t>
            </a:r>
            <a:r>
              <a:rPr lang="en-US" sz="2000" i="1" dirty="0">
                <a:latin typeface="Times New Roman"/>
                <a:cs typeface="Times New Roman"/>
              </a:rPr>
              <a:t>σ</a:t>
            </a:r>
            <a:r>
              <a:rPr lang="en-US" sz="2000" baseline="-25000" dirty="0">
                <a:latin typeface="Times New Roman"/>
                <a:cs typeface="Times New Roman"/>
              </a:rPr>
              <a:t>22</a:t>
            </a:r>
            <a:r>
              <a:rPr lang="en-US" sz="2000" dirty="0">
                <a:latin typeface="Times New Roman"/>
                <a:cs typeface="Times New Roman"/>
              </a:rPr>
              <a:t>, </a:t>
            </a:r>
            <a:r>
              <a:rPr lang="en-US" sz="2000" i="1" dirty="0">
                <a:latin typeface="Times New Roman"/>
                <a:cs typeface="Times New Roman"/>
              </a:rPr>
              <a:t>σ</a:t>
            </a:r>
            <a:r>
              <a:rPr lang="en-US" sz="2000" baseline="-25000" dirty="0">
                <a:latin typeface="Times New Roman"/>
                <a:cs typeface="Times New Roman"/>
              </a:rPr>
              <a:t>33</a:t>
            </a:r>
            <a:r>
              <a:rPr lang="en-US" sz="2000" dirty="0">
                <a:latin typeface="Times New Roman"/>
                <a:cs typeface="Times New Roman"/>
              </a:rPr>
              <a:t>)</a:t>
            </a:r>
            <a:endParaRPr lang="en-US" sz="2000" dirty="0"/>
          </a:p>
          <a:p>
            <a:pPr lvl="1"/>
            <a:r>
              <a:rPr lang="en-US" dirty="0"/>
              <a:t>Tension means positive stress, compression negative</a:t>
            </a:r>
          </a:p>
          <a:p>
            <a:pPr lvl="1"/>
            <a:r>
              <a:rPr lang="en-US" dirty="0"/>
              <a:t>Examples: Cables, tension tests</a:t>
            </a:r>
          </a:p>
          <a:p>
            <a:r>
              <a:rPr lang="en-US" dirty="0"/>
              <a:t>Pure shear</a:t>
            </a:r>
          </a:p>
          <a:p>
            <a:pPr lvl="1"/>
            <a:r>
              <a:rPr lang="en-US" dirty="0"/>
              <a:t>Only one non-zero stress: 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i="1" dirty="0">
                <a:latin typeface="Times New Roman"/>
                <a:cs typeface="Times New Roman"/>
              </a:rPr>
              <a:t>σ</a:t>
            </a:r>
            <a:r>
              <a:rPr lang="en-US" baseline="-25000" dirty="0">
                <a:latin typeface="Times New Roman"/>
                <a:cs typeface="Times New Roman"/>
              </a:rPr>
              <a:t>12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i="1" dirty="0">
                <a:latin typeface="Times New Roman"/>
                <a:cs typeface="Times New Roman"/>
              </a:rPr>
              <a:t>σ</a:t>
            </a:r>
            <a:r>
              <a:rPr lang="en-US" baseline="-25000" dirty="0">
                <a:latin typeface="Times New Roman"/>
                <a:cs typeface="Times New Roman"/>
              </a:rPr>
              <a:t>13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i="1" dirty="0">
                <a:latin typeface="Times New Roman"/>
                <a:cs typeface="Times New Roman"/>
              </a:rPr>
              <a:t>σ</a:t>
            </a:r>
            <a:r>
              <a:rPr lang="en-US" baseline="-25000" dirty="0">
                <a:latin typeface="Times New Roman"/>
                <a:cs typeface="Times New Roman"/>
              </a:rPr>
              <a:t>23</a:t>
            </a:r>
            <a:r>
              <a:rPr lang="en-US" dirty="0">
                <a:latin typeface="Times New Roman"/>
                <a:cs typeface="Times New Roman"/>
              </a:rPr>
              <a:t>)</a:t>
            </a:r>
          </a:p>
          <a:p>
            <a:pPr lvl="1"/>
            <a:r>
              <a:rPr lang="en-US" dirty="0">
                <a:cs typeface="Times New Roman"/>
              </a:rPr>
              <a:t>Examples: drive shaft</a:t>
            </a:r>
          </a:p>
          <a:p>
            <a:r>
              <a:rPr lang="en-US" dirty="0"/>
              <a:t>Biaxial tension/compression</a:t>
            </a:r>
          </a:p>
          <a:p>
            <a:pPr lvl="1"/>
            <a:r>
              <a:rPr lang="en-US" dirty="0"/>
              <a:t>Two non-zero stress (e.g. </a:t>
            </a:r>
            <a:r>
              <a:rPr lang="en-US" i="1" dirty="0">
                <a:latin typeface="Times New Roman"/>
                <a:cs typeface="Times New Roman"/>
              </a:rPr>
              <a:t>σ</a:t>
            </a:r>
            <a:r>
              <a:rPr lang="en-US" baseline="-25000" dirty="0">
                <a:latin typeface="Times New Roman"/>
                <a:cs typeface="Times New Roman"/>
              </a:rPr>
              <a:t>11</a:t>
            </a:r>
            <a:r>
              <a:rPr lang="en-US" dirty="0">
                <a:latin typeface="Times New Roman"/>
                <a:cs typeface="Times New Roman"/>
              </a:rPr>
              <a:t> = 1, </a:t>
            </a:r>
            <a:r>
              <a:rPr lang="en-US" i="1" dirty="0">
                <a:latin typeface="Times New Roman"/>
                <a:cs typeface="Times New Roman"/>
              </a:rPr>
              <a:t>σ</a:t>
            </a:r>
            <a:r>
              <a:rPr lang="en-US" baseline="-25000" dirty="0">
                <a:latin typeface="Times New Roman"/>
                <a:cs typeface="Times New Roman"/>
              </a:rPr>
              <a:t>22</a:t>
            </a:r>
            <a:r>
              <a:rPr lang="en-US" dirty="0">
                <a:latin typeface="Times New Roman"/>
                <a:cs typeface="Times New Roman"/>
              </a:rPr>
              <a:t> = 2)</a:t>
            </a:r>
          </a:p>
          <a:p>
            <a:pPr lvl="1"/>
            <a:r>
              <a:rPr lang="en-US" dirty="0">
                <a:cs typeface="Times New Roman"/>
              </a:rPr>
              <a:t>Examples: Pressure cylinder or vessel</a:t>
            </a:r>
          </a:p>
          <a:p>
            <a:r>
              <a:rPr lang="en-US" dirty="0">
                <a:cs typeface="Times New Roman"/>
              </a:rPr>
              <a:t>Hydrostatic compression (pressure)</a:t>
            </a:r>
          </a:p>
          <a:p>
            <a:pPr lvl="1"/>
            <a:r>
              <a:rPr lang="en-US" i="1" dirty="0">
                <a:latin typeface="Times New Roman"/>
                <a:cs typeface="Times New Roman"/>
              </a:rPr>
              <a:t>σ</a:t>
            </a:r>
            <a:r>
              <a:rPr lang="en-US" baseline="-25000" dirty="0">
                <a:latin typeface="Times New Roman"/>
                <a:cs typeface="Times New Roman"/>
              </a:rPr>
              <a:t>11 </a:t>
            </a:r>
            <a:r>
              <a:rPr lang="en-US" dirty="0">
                <a:latin typeface="Times New Roman"/>
                <a:cs typeface="Times New Roman"/>
              </a:rPr>
              <a:t>= </a:t>
            </a:r>
            <a:r>
              <a:rPr lang="en-US" i="1" dirty="0">
                <a:latin typeface="Times New Roman"/>
                <a:cs typeface="Times New Roman"/>
              </a:rPr>
              <a:t>σ</a:t>
            </a:r>
            <a:r>
              <a:rPr lang="en-US" baseline="-25000" dirty="0">
                <a:latin typeface="Times New Roman"/>
                <a:cs typeface="Times New Roman"/>
              </a:rPr>
              <a:t>22</a:t>
            </a:r>
            <a:r>
              <a:rPr lang="en-US" dirty="0">
                <a:latin typeface="Times New Roman"/>
                <a:cs typeface="Times New Roman"/>
              </a:rPr>
              <a:t> = </a:t>
            </a:r>
            <a:r>
              <a:rPr lang="en-US" i="1" dirty="0">
                <a:latin typeface="Times New Roman"/>
                <a:cs typeface="Times New Roman"/>
              </a:rPr>
              <a:t>σ</a:t>
            </a:r>
            <a:r>
              <a:rPr lang="en-US" baseline="-25000" dirty="0">
                <a:latin typeface="Times New Roman"/>
                <a:cs typeface="Times New Roman"/>
              </a:rPr>
              <a:t>33 </a:t>
            </a:r>
            <a:r>
              <a:rPr lang="en-US" dirty="0">
                <a:latin typeface="Times New Roman"/>
                <a:cs typeface="Times New Roman"/>
              </a:rPr>
              <a:t>= -p</a:t>
            </a:r>
          </a:p>
          <a:p>
            <a:pPr lvl="1"/>
            <a:r>
              <a:rPr lang="en-US" dirty="0"/>
              <a:t>Anything underwater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4A57D-3ED2-EB46-9269-0DAF8ABD3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00434A1-A684-0A4F-A260-A433BB35150E}"/>
              </a:ext>
            </a:extLst>
          </p:cNvPr>
          <p:cNvGrpSpPr/>
          <p:nvPr/>
        </p:nvGrpSpPr>
        <p:grpSpPr>
          <a:xfrm>
            <a:off x="10260184" y="2160495"/>
            <a:ext cx="834571" cy="1505857"/>
            <a:chOff x="6685643" y="1778000"/>
            <a:chExt cx="834571" cy="1505857"/>
          </a:xfrm>
        </p:grpSpPr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D13A4074-CA61-1346-99EE-93956B8CD9A0}"/>
                </a:ext>
              </a:extLst>
            </p:cNvPr>
            <p:cNvSpPr/>
            <p:nvPr/>
          </p:nvSpPr>
          <p:spPr>
            <a:xfrm>
              <a:off x="6685643" y="2113643"/>
              <a:ext cx="834571" cy="83457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B3620FE-F4A6-394B-A0E3-AB5ABE06A2DF}"/>
                </a:ext>
              </a:extLst>
            </p:cNvPr>
            <p:cNvCxnSpPr/>
            <p:nvPr/>
          </p:nvCxnSpPr>
          <p:spPr>
            <a:xfrm flipV="1">
              <a:off x="7102929" y="1778000"/>
              <a:ext cx="0" cy="41728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2322305-6D48-B14A-8FFE-95DA1D792CBB}"/>
                </a:ext>
              </a:extLst>
            </p:cNvPr>
            <p:cNvCxnSpPr/>
            <p:nvPr/>
          </p:nvCxnSpPr>
          <p:spPr>
            <a:xfrm>
              <a:off x="7071175" y="2948214"/>
              <a:ext cx="0" cy="33564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914A4B6-DC85-3F42-8F89-6C27F7C19BC7}"/>
              </a:ext>
            </a:extLst>
          </p:cNvPr>
          <p:cNvGrpSpPr/>
          <p:nvPr/>
        </p:nvGrpSpPr>
        <p:grpSpPr>
          <a:xfrm>
            <a:off x="8622667" y="3599019"/>
            <a:ext cx="834571" cy="923473"/>
            <a:chOff x="5851072" y="3401785"/>
            <a:chExt cx="834571" cy="923473"/>
          </a:xfrm>
        </p:grpSpPr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2071FE94-56C5-6442-8AF0-40D273897955}"/>
                </a:ext>
              </a:extLst>
            </p:cNvPr>
            <p:cNvSpPr/>
            <p:nvPr/>
          </p:nvSpPr>
          <p:spPr>
            <a:xfrm>
              <a:off x="5851072" y="3401785"/>
              <a:ext cx="834571" cy="83457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B9A6B89-6133-AD42-8983-C33C75E8F2EE}"/>
                </a:ext>
              </a:extLst>
            </p:cNvPr>
            <p:cNvCxnSpPr/>
            <p:nvPr/>
          </p:nvCxnSpPr>
          <p:spPr>
            <a:xfrm>
              <a:off x="5950857" y="3539329"/>
              <a:ext cx="562429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6DD9892-9E8A-0F4F-A177-A6BF775DDAFD}"/>
                </a:ext>
              </a:extLst>
            </p:cNvPr>
            <p:cNvCxnSpPr/>
            <p:nvPr/>
          </p:nvCxnSpPr>
          <p:spPr>
            <a:xfrm flipH="1" flipV="1">
              <a:off x="5851072" y="4325257"/>
              <a:ext cx="533401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E2F206-5ACC-8644-A703-C628F9248C69}"/>
              </a:ext>
            </a:extLst>
          </p:cNvPr>
          <p:cNvGrpSpPr/>
          <p:nvPr/>
        </p:nvGrpSpPr>
        <p:grpSpPr>
          <a:xfrm>
            <a:off x="8787880" y="4969358"/>
            <a:ext cx="1416958" cy="1460500"/>
            <a:chOff x="5479143" y="4972958"/>
            <a:chExt cx="1416958" cy="1460500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65AE617-88E7-D645-B26B-DD9ADE15D48D}"/>
                </a:ext>
              </a:extLst>
            </p:cNvPr>
            <p:cNvCxnSpPr/>
            <p:nvPr/>
          </p:nvCxnSpPr>
          <p:spPr>
            <a:xfrm flipH="1">
              <a:off x="6384473" y="5100411"/>
              <a:ext cx="308428" cy="376464"/>
            </a:xfrm>
            <a:prstGeom prst="straightConnector1">
              <a:avLst/>
            </a:prstGeom>
            <a:ln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ube 14">
              <a:extLst>
                <a:ext uri="{FF2B5EF4-FFF2-40B4-BE49-F238E27FC236}">
                  <a16:creationId xmlns:a16="http://schemas.microsoft.com/office/drawing/2014/main" id="{B694F7BE-E947-B741-BCD3-B867A4554AB3}"/>
                </a:ext>
              </a:extLst>
            </p:cNvPr>
            <p:cNvSpPr/>
            <p:nvPr/>
          </p:nvSpPr>
          <p:spPr>
            <a:xfrm>
              <a:off x="5851072" y="5288643"/>
              <a:ext cx="834571" cy="83457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943968B-B8F4-FC4E-9C8A-635B2EE6214C}"/>
                </a:ext>
              </a:extLst>
            </p:cNvPr>
            <p:cNvCxnSpPr/>
            <p:nvPr/>
          </p:nvCxnSpPr>
          <p:spPr>
            <a:xfrm flipV="1">
              <a:off x="6268358" y="4972958"/>
              <a:ext cx="0" cy="39732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25F9BB9-6459-D94A-B219-65BB211BB338}"/>
                </a:ext>
              </a:extLst>
            </p:cNvPr>
            <p:cNvCxnSpPr/>
            <p:nvPr/>
          </p:nvCxnSpPr>
          <p:spPr>
            <a:xfrm>
              <a:off x="6236604" y="6123214"/>
              <a:ext cx="0" cy="310244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C954686-A856-764E-B586-D8F2F6796E32}"/>
                </a:ext>
              </a:extLst>
            </p:cNvPr>
            <p:cNvCxnSpPr>
              <a:stCxn id="15" idx="2"/>
            </p:cNvCxnSpPr>
            <p:nvPr/>
          </p:nvCxnSpPr>
          <p:spPr>
            <a:xfrm flipH="1">
              <a:off x="5479143" y="5810250"/>
              <a:ext cx="371929" cy="0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E352FEB-560E-A345-8061-75E4C65F331D}"/>
                </a:ext>
              </a:extLst>
            </p:cNvPr>
            <p:cNvCxnSpPr/>
            <p:nvPr/>
          </p:nvCxnSpPr>
          <p:spPr>
            <a:xfrm>
              <a:off x="6488790" y="5810250"/>
              <a:ext cx="407311" cy="0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D3E6EB1-30F4-B143-A97F-9FA86ACC2D2A}"/>
                </a:ext>
              </a:extLst>
            </p:cNvPr>
            <p:cNvCxnSpPr/>
            <p:nvPr/>
          </p:nvCxnSpPr>
          <p:spPr>
            <a:xfrm flipH="1">
              <a:off x="5851072" y="5810250"/>
              <a:ext cx="308428" cy="376464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665A215-B4C7-4443-9024-C559FD767045}"/>
              </a:ext>
            </a:extLst>
          </p:cNvPr>
          <p:cNvGrpSpPr/>
          <p:nvPr/>
        </p:nvGrpSpPr>
        <p:grpSpPr>
          <a:xfrm>
            <a:off x="6467264" y="3925554"/>
            <a:ext cx="1246414" cy="1460500"/>
            <a:chOff x="7199086" y="3828143"/>
            <a:chExt cx="1246414" cy="146050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08EE05A-92F5-FF41-99C1-28EBA96BBE7D}"/>
                </a:ext>
              </a:extLst>
            </p:cNvPr>
            <p:cNvGrpSpPr/>
            <p:nvPr/>
          </p:nvGrpSpPr>
          <p:grpSpPr>
            <a:xfrm>
              <a:off x="7400471" y="3828143"/>
              <a:ext cx="1045029" cy="1460500"/>
              <a:chOff x="7400471" y="3828143"/>
              <a:chExt cx="1045029" cy="1460500"/>
            </a:xfrm>
          </p:grpSpPr>
          <p:sp>
            <p:nvSpPr>
              <p:cNvPr id="24" name="Cube 23">
                <a:extLst>
                  <a:ext uri="{FF2B5EF4-FFF2-40B4-BE49-F238E27FC236}">
                    <a16:creationId xmlns:a16="http://schemas.microsoft.com/office/drawing/2014/main" id="{19E154A4-19B4-CC42-99C4-6327D8499B3D}"/>
                  </a:ext>
                </a:extLst>
              </p:cNvPr>
              <p:cNvSpPr/>
              <p:nvPr/>
            </p:nvSpPr>
            <p:spPr>
              <a:xfrm>
                <a:off x="7400471" y="4143828"/>
                <a:ext cx="834571" cy="834571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8EDCE99-B479-BC44-AF2E-B5A65ADE6393}"/>
                  </a:ext>
                </a:extLst>
              </p:cNvPr>
              <p:cNvCxnSpPr/>
              <p:nvPr/>
            </p:nvCxnSpPr>
            <p:spPr>
              <a:xfrm flipV="1">
                <a:off x="7817757" y="3828143"/>
                <a:ext cx="0" cy="39732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B537FC1C-9EDB-4840-8511-23BA26CCB167}"/>
                  </a:ext>
                </a:extLst>
              </p:cNvPr>
              <p:cNvCxnSpPr/>
              <p:nvPr/>
            </p:nvCxnSpPr>
            <p:spPr>
              <a:xfrm>
                <a:off x="7786003" y="4978399"/>
                <a:ext cx="0" cy="31024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872411D0-1D57-E848-99B2-A2980FD276AB}"/>
                  </a:ext>
                </a:extLst>
              </p:cNvPr>
              <p:cNvCxnSpPr/>
              <p:nvPr/>
            </p:nvCxnSpPr>
            <p:spPr>
              <a:xfrm>
                <a:off x="8038189" y="4665435"/>
                <a:ext cx="407311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F45C16B-0824-294C-9009-40937006B3DF}"/>
                </a:ext>
              </a:extLst>
            </p:cNvPr>
            <p:cNvCxnSpPr/>
            <p:nvPr/>
          </p:nvCxnSpPr>
          <p:spPr>
            <a:xfrm flipH="1">
              <a:off x="7199086" y="4665435"/>
              <a:ext cx="20138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1357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36F5B-0D07-834F-9920-C5316722C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8659FC-66D5-5240-8AE0-B855A3A6AB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" y="2160495"/>
                <a:ext cx="7701023" cy="396567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1600" dirty="0"/>
                  <a:t>Strain is a geometrical measure of deformation representing the relative displacement between particles in a material body</a:t>
                </a:r>
              </a:p>
              <a:p>
                <a:r>
                  <a:rPr lang="en-US" sz="1600" dirty="0"/>
                  <a:t>The strain in a tensile test is the deformation divided by a representative length</a:t>
                </a: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r>
                  <a:rPr lang="en-US" sz="1600" dirty="0"/>
                  <a:t>This is engineering strain, but strain can also be defined as “true strain,” accounts for shrinking of section area and the effect of developed elongation on further elongation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Strain is a second order tensor, like the stress</a:t>
                </a:r>
              </a:p>
              <a:p>
                <a:pPr lvl="1"/>
                <a:r>
                  <a:rPr lang="en-US" sz="1600" dirty="0"/>
                  <a:t>Let </a:t>
                </a:r>
                <a:r>
                  <a:rPr lang="en-US" sz="1600" b="1" dirty="0"/>
                  <a:t>u</a:t>
                </a:r>
                <a:r>
                  <a:rPr lang="en-US" sz="1600" dirty="0"/>
                  <a:t> be a vector of the displacements</a:t>
                </a:r>
              </a:p>
              <a:p>
                <a:pPr lvl="1"/>
                <a:r>
                  <a:rPr lang="en-US" sz="1600" dirty="0"/>
                  <a:t>The small strain tensor is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1600" dirty="0"/>
              </a:p>
              <a:p>
                <a:r>
                  <a:rPr lang="en-US" sz="1600" dirty="0"/>
                  <a:t>The common strain states are the same as the stress (uniaxial tension, etc.)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8659FC-66D5-5240-8AE0-B855A3A6AB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2160495"/>
                <a:ext cx="7701023" cy="3965670"/>
              </a:xfrm>
              <a:blipFill>
                <a:blip r:embed="rId2"/>
                <a:stretch>
                  <a:fillRect l="-330" t="-958" r="-825" b="-1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20A40-2BF9-AE40-AD74-BE7242A44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6C1838-F562-F744-83B9-0737AB7AC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853" y="2993480"/>
            <a:ext cx="1404257" cy="4026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55541C-D06D-0C41-A877-BE3B72AE1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634" y="4422127"/>
            <a:ext cx="5832122" cy="1073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C27585-D612-DE41-8A91-B7AD55651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4730" y="683045"/>
            <a:ext cx="4301189" cy="334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846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D1378-30A7-C64C-8760-9EFDE614E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Strain produces stress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FF7EC-A325-FB45-80CE-598028D67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184739" cy="419585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 deformation (strain) results in stress within a material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For small strains, the stress is elastic and is a linear function of the strain</a:t>
            </a:r>
          </a:p>
          <a:p>
            <a:pPr lvl="1"/>
            <a:r>
              <a:rPr lang="en-US" dirty="0"/>
              <a:t> </a:t>
            </a:r>
          </a:p>
          <a:p>
            <a:r>
              <a:rPr lang="en-US" dirty="0"/>
              <a:t>For larger deformation, some of the strain is elastic and increases the stress. The rest is plastic and does NOT contribute to the stress.</a:t>
            </a:r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The elastic energy density in a material is a scalar quantity equal to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16D45-FBF6-574A-9994-D36BA6EF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553D7F10-8517-B94E-B21F-717D83555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36" y="2794274"/>
            <a:ext cx="1016000" cy="2667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0FB8979B-43D6-7F42-B113-21EAB3704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436" y="3764256"/>
            <a:ext cx="876300" cy="2413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7FC27718-93E4-C64D-A476-8DFA7EFCB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236" y="4979637"/>
            <a:ext cx="1168400" cy="520700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BF7686F0-9FC8-B34D-B1C7-9C05A94006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944" y="5966482"/>
            <a:ext cx="1320800" cy="482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39F715-F0C2-384A-ADFC-95B40BE6FD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4626" y="2861128"/>
            <a:ext cx="4933754" cy="228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783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0DC14-5717-2B45-BADD-D0D9A578D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Tensile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E0F26-C143-B54C-8E6C-83D9B0165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13408" cy="3965670"/>
          </a:xfrm>
        </p:spPr>
        <p:txBody>
          <a:bodyPr/>
          <a:lstStyle/>
          <a:p>
            <a:r>
              <a:rPr lang="en-US" dirty="0"/>
              <a:t>The most common means of determining mechanical properties is a uniaxial tension test</a:t>
            </a:r>
          </a:p>
          <a:p>
            <a:r>
              <a:rPr lang="en-US" dirty="0"/>
              <a:t>Apply a uniaxial load until failure</a:t>
            </a:r>
          </a:p>
          <a:p>
            <a:r>
              <a:rPr lang="en-US" dirty="0"/>
              <a:t>Properties that are directly measured via a tensile test include ultimate tensile strength, maximum elongation, etc., which can be utilized to determine Young’s modulus, Poisson’s ratio, etc.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C7D44-D2C4-034E-8BC1-731BAB89E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78A11-7821-FF49-BA3A-77E176E89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872" y="4543373"/>
            <a:ext cx="4524830" cy="2024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74DCD6-41B6-5E4F-8EF7-A7BA5338CD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007" b="18357"/>
          <a:stretch/>
        </p:blipFill>
        <p:spPr>
          <a:xfrm>
            <a:off x="8618287" y="527819"/>
            <a:ext cx="2377662" cy="364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63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1AEEA-5473-2F41-8152-FAC16A85B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Stress/strain from a tensile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8B2A2-B6D5-A442-BF84-B8AADBEE8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460326" cy="3965670"/>
          </a:xfrm>
        </p:spPr>
        <p:txBody>
          <a:bodyPr/>
          <a:lstStyle/>
          <a:p>
            <a:pPr marL="454025" indent="-454025"/>
            <a:r>
              <a:rPr lang="en-US" i="1" dirty="0">
                <a:latin typeface="Times New Roman"/>
                <a:cs typeface="Times New Roman"/>
              </a:rPr>
              <a:t>A</a:t>
            </a:r>
            <a:r>
              <a:rPr lang="en-US" i="1" baseline="-25000" dirty="0">
                <a:latin typeface="Times New Roman"/>
                <a:cs typeface="Times New Roman"/>
              </a:rPr>
              <a:t>0</a:t>
            </a:r>
            <a:r>
              <a:rPr lang="en-US" i="1" dirty="0">
                <a:latin typeface="Times New Roman"/>
                <a:cs typeface="Times New Roman"/>
              </a:rPr>
              <a:t> = </a:t>
            </a:r>
            <a:r>
              <a:rPr lang="en-US" dirty="0">
                <a:cs typeface="Times New Roman"/>
              </a:rPr>
              <a:t>Initial cross section area</a:t>
            </a:r>
            <a:endParaRPr lang="en-US" i="1" baseline="-25000" dirty="0">
              <a:cs typeface="Times New Roman"/>
            </a:endParaRPr>
          </a:p>
          <a:p>
            <a:pPr marL="454025" indent="-454025"/>
            <a:r>
              <a:rPr lang="en-US" i="1" dirty="0">
                <a:latin typeface="Times New Roman"/>
                <a:cs typeface="Times New Roman"/>
              </a:rPr>
              <a:t>A = </a:t>
            </a:r>
            <a:r>
              <a:rPr lang="en-US" dirty="0">
                <a:cs typeface="Times New Roman"/>
              </a:rPr>
              <a:t>deformed cross section area</a:t>
            </a:r>
          </a:p>
          <a:p>
            <a:pPr marL="454025" indent="-454025"/>
            <a:r>
              <a:rPr lang="en-US" dirty="0">
                <a:cs typeface="Times New Roman"/>
              </a:rPr>
              <a:t>P or F applied load/force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8BB4B-66D6-044E-94BE-E536F5F62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897DBEE-D9AA-FD49-B1D6-1DE036497344}"/>
              </a:ext>
            </a:extLst>
          </p:cNvPr>
          <p:cNvGrpSpPr/>
          <p:nvPr/>
        </p:nvGrpSpPr>
        <p:grpSpPr>
          <a:xfrm>
            <a:off x="1322865" y="3709215"/>
            <a:ext cx="4694112" cy="868230"/>
            <a:chOff x="1345443" y="3244334"/>
            <a:chExt cx="4694112" cy="86823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3C2583C-5515-194E-B428-F0E1132CB7C4}"/>
                </a:ext>
              </a:extLst>
            </p:cNvPr>
            <p:cNvSpPr/>
            <p:nvPr/>
          </p:nvSpPr>
          <p:spPr>
            <a:xfrm>
              <a:off x="2889956" y="3244334"/>
              <a:ext cx="31495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Engineering	            True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8D5FD25-1F46-9245-8F5B-1F47167D1672}"/>
                </a:ext>
              </a:extLst>
            </p:cNvPr>
            <p:cNvSpPr/>
            <p:nvPr/>
          </p:nvSpPr>
          <p:spPr>
            <a:xfrm>
              <a:off x="1345443" y="3743232"/>
              <a:ext cx="9195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stress </a:t>
              </a:r>
              <a:r>
                <a:rPr lang="en-US" dirty="0">
                  <a:latin typeface="Symbol" charset="0"/>
                </a:rPr>
                <a:t>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9AF0FB-B0B9-484A-9093-43A9F0C75D25}"/>
              </a:ext>
            </a:extLst>
          </p:cNvPr>
          <p:cNvGrpSpPr/>
          <p:nvPr/>
        </p:nvGrpSpPr>
        <p:grpSpPr>
          <a:xfrm>
            <a:off x="1371331" y="4808729"/>
            <a:ext cx="4888982" cy="669553"/>
            <a:chOff x="1393909" y="4343848"/>
            <a:chExt cx="4888982" cy="66955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4E3159C-4928-1946-BDBA-2DE20E733DF6}"/>
                </a:ext>
              </a:extLst>
            </p:cNvPr>
            <p:cNvSpPr/>
            <p:nvPr/>
          </p:nvSpPr>
          <p:spPr>
            <a:xfrm>
              <a:off x="1393909" y="4517771"/>
              <a:ext cx="8710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strain </a:t>
              </a:r>
              <a:r>
                <a:rPr lang="en-US" dirty="0">
                  <a:latin typeface="Symbol" charset="0"/>
                </a:rPr>
                <a:t>e</a:t>
              </a:r>
              <a:endParaRPr lang="en-US" dirty="0"/>
            </a:p>
          </p:txBody>
        </p:sp>
        <p:graphicFrame>
          <p:nvGraphicFramePr>
            <p:cNvPr id="13" name="Object 13">
              <a:extLst>
                <a:ext uri="{FF2B5EF4-FFF2-40B4-BE49-F238E27FC236}">
                  <a16:creationId xmlns:a16="http://schemas.microsoft.com/office/drawing/2014/main" id="{7944205D-09F8-D34A-92A2-9DA61106373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70925240"/>
                </p:ext>
              </p:extLst>
            </p:nvPr>
          </p:nvGraphicFramePr>
          <p:xfrm>
            <a:off x="3295815" y="4511938"/>
            <a:ext cx="441614" cy="501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330057" imgH="393529" progId="Equation.3">
                    <p:embed/>
                  </p:oleObj>
                </mc:Choice>
                <mc:Fallback>
                  <p:oleObj name="Equation" r:id="rId2" imgW="330057" imgH="393529" progId="Equation.3">
                    <p:embed/>
                    <p:pic>
                      <p:nvPicPr>
                        <p:cNvPr id="23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95815" y="4511938"/>
                          <a:ext cx="441614" cy="5014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5">
              <a:extLst>
                <a:ext uri="{FF2B5EF4-FFF2-40B4-BE49-F238E27FC236}">
                  <a16:creationId xmlns:a16="http://schemas.microsoft.com/office/drawing/2014/main" id="{275FFA4B-C740-0B4D-9052-486C3BA36F8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62482669"/>
                </p:ext>
              </p:extLst>
            </p:nvPr>
          </p:nvGraphicFramePr>
          <p:xfrm>
            <a:off x="5116800" y="4343848"/>
            <a:ext cx="1166091" cy="6611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850531" imgH="495085" progId="Equation.3">
                    <p:embed/>
                  </p:oleObj>
                </mc:Choice>
                <mc:Fallback>
                  <p:oleObj name="Equation" r:id="rId4" imgW="850531" imgH="495085" progId="Equation.3">
                    <p:embed/>
                    <p:pic>
                      <p:nvPicPr>
                        <p:cNvPr id="24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6800" y="4343848"/>
                          <a:ext cx="1166091" cy="66114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A88E8DD5-2D01-094E-A6E6-0D7D5C4E02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3544" y="4171207"/>
            <a:ext cx="381000" cy="622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EC7D0F5-3C1B-1B42-BA00-2DE76CFD55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4867" y="4104059"/>
            <a:ext cx="304800" cy="609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4D9234A-F89A-554D-99D7-2284C44D7A1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9587"/>
          <a:stretch/>
        </p:blipFill>
        <p:spPr>
          <a:xfrm>
            <a:off x="8131063" y="1993780"/>
            <a:ext cx="2925844" cy="441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34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81DA-F83B-194A-B62E-E5E2831F9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 vs strain curves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C6A0F-65F9-FA4D-8586-26CED15F7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088C69-F24A-7C46-8FC3-CA6EE520E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1968501"/>
            <a:ext cx="5397500" cy="4051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1E6AF9-2285-D64E-A0E5-84F4410EA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019" y="2395357"/>
            <a:ext cx="3403679" cy="283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93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CE9FF-130F-B44E-B29B-6E677888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stress/strain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4E01D-93AC-BC4B-8A12-D12D28FAE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7168587" cy="3965670"/>
          </a:xfrm>
        </p:spPr>
        <p:txBody>
          <a:bodyPr/>
          <a:lstStyle/>
          <a:p>
            <a:r>
              <a:rPr lang="en-US" dirty="0"/>
              <a:t>In the elastic portion of the stress-strain curve, the stress varies linearly with strain</a:t>
            </a:r>
          </a:p>
          <a:p>
            <a:r>
              <a:rPr lang="en-US" dirty="0"/>
              <a:t>The slope of the line is Young’s Modulus, E: </a:t>
            </a:r>
          </a:p>
          <a:p>
            <a:r>
              <a:rPr lang="en-US" dirty="0">
                <a:cs typeface="Times New Roman"/>
              </a:rPr>
              <a:t>Poisson’s ratio, </a:t>
            </a:r>
            <a:r>
              <a:rPr lang="en-US" i="1" dirty="0" err="1">
                <a:latin typeface="Times New Roman"/>
                <a:cs typeface="Times New Roman"/>
              </a:rPr>
              <a:t>ν</a:t>
            </a:r>
            <a:r>
              <a:rPr lang="en-US" i="1" dirty="0">
                <a:latin typeface="Times New Roman"/>
                <a:cs typeface="Times New Roman"/>
              </a:rPr>
              <a:t>,</a:t>
            </a:r>
            <a:r>
              <a:rPr lang="en-US" dirty="0">
                <a:cs typeface="Times New Roman"/>
              </a:rPr>
              <a:t> is the ratio of the shrinkage in cross section due to the extension in the pulling direction</a:t>
            </a:r>
          </a:p>
          <a:p>
            <a:endParaRPr lang="en-US" dirty="0">
              <a:cs typeface="Times New Roman"/>
            </a:endParaRPr>
          </a:p>
          <a:p>
            <a:r>
              <a:rPr lang="en-US" dirty="0">
                <a:cs typeface="Times New Roman"/>
              </a:rPr>
              <a:t>Can obtain the shear modulus from the elastic modulus and Poisson’s ratio</a:t>
            </a:r>
          </a:p>
          <a:p>
            <a:endParaRPr lang="en-US" dirty="0">
              <a:cs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ABAB8-6117-0745-A5D2-B27489C4F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876AD0-0815-814A-BFD9-D7C54845F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7600" y="1468793"/>
            <a:ext cx="2826369" cy="2771283"/>
          </a:xfrm>
          <a:prstGeom prst="rect">
            <a:avLst/>
          </a:prstGeom>
        </p:spPr>
      </p:pic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A9E64C00-F503-E144-B573-19ADE47B42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7122730"/>
              </p:ext>
            </p:extLst>
          </p:nvPr>
        </p:nvGraphicFramePr>
        <p:xfrm>
          <a:off x="7059150" y="3037637"/>
          <a:ext cx="1098550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82391" imgH="165028" progId="Equation.3">
                  <p:embed/>
                </p:oleObj>
              </mc:Choice>
              <mc:Fallback>
                <p:oleObj name="Equation" r:id="rId3" imgW="482391" imgH="165028" progId="Equation.3">
                  <p:embed/>
                  <p:pic>
                    <p:nvPicPr>
                      <p:cNvPr id="5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9150" y="3037637"/>
                        <a:ext cx="1098550" cy="366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B6D67A4-FEF3-A84E-A551-670E8EC42B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5207" y="4428100"/>
            <a:ext cx="2734128" cy="4882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BC4089-FF31-2B45-8B65-A0C798509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456156"/>
            <a:ext cx="812801" cy="4321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F91634-E5D6-F143-B80F-89C11B62A6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7600" y="4247295"/>
            <a:ext cx="2491881" cy="24669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39FF27-40EC-A54F-8E96-65E2F92FE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7350" y="5640699"/>
            <a:ext cx="17018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26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8874E-AA64-1C4F-84CD-FAAB5D110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stress/strain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0ED4F-B4F1-ED49-87FC-681063BA4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184739" cy="3965670"/>
          </a:xfrm>
        </p:spPr>
        <p:txBody>
          <a:bodyPr/>
          <a:lstStyle/>
          <a:p>
            <a:r>
              <a:rPr lang="en-US" dirty="0">
                <a:cs typeface="Times New Roman"/>
              </a:rPr>
              <a:t>The shear modulus, </a:t>
            </a:r>
            <a:r>
              <a:rPr lang="en-US" i="1" dirty="0">
                <a:latin typeface="Times New Roman"/>
                <a:cs typeface="Times New Roman"/>
              </a:rPr>
              <a:t>G</a:t>
            </a:r>
            <a:r>
              <a:rPr lang="en-US" dirty="0">
                <a:cs typeface="Times New Roman"/>
              </a:rPr>
              <a:t>, defines the stress to strain ratio in shear</a:t>
            </a:r>
          </a:p>
          <a:p>
            <a:endParaRPr lang="en-US" dirty="0">
              <a:cs typeface="Times New Roman"/>
            </a:endParaRPr>
          </a:p>
          <a:p>
            <a:r>
              <a:rPr lang="en-US" dirty="0">
                <a:cs typeface="Times New Roman"/>
              </a:rPr>
              <a:t>For isotropic materials, </a:t>
            </a:r>
            <a:r>
              <a:rPr lang="en-US" dirty="0">
                <a:latin typeface="Times New Roman"/>
                <a:cs typeface="Times New Roman"/>
              </a:rPr>
              <a:t>G = E / ( 2 (1 + </a:t>
            </a:r>
            <a:r>
              <a:rPr lang="en-US" i="1" dirty="0" err="1">
                <a:latin typeface="Times New Roman"/>
                <a:cs typeface="Times New Roman"/>
              </a:rPr>
              <a:t>ν</a:t>
            </a:r>
            <a:r>
              <a:rPr lang="en-US" dirty="0">
                <a:latin typeface="Times New Roman"/>
                <a:cs typeface="Times New Roman"/>
              </a:rPr>
              <a:t>))</a:t>
            </a:r>
          </a:p>
          <a:p>
            <a:r>
              <a:rPr lang="en-US" dirty="0"/>
              <a:t>In matrix form, the elasticity/stiffness tensor from Hooke's law for isotropic materials can be written as</a:t>
            </a:r>
            <a:endParaRPr lang="en-US" dirty="0">
              <a:cs typeface="Times New Roman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A123A-6C04-FE42-BBAF-8AC8C8DFB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40803-0156-034E-8174-366340E8D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375" y="1968501"/>
            <a:ext cx="3873346" cy="3797854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5A137DDA-E5F3-D042-88D1-6905B9C67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524" y="3133869"/>
            <a:ext cx="1066800" cy="20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4E53A0-E3E1-4949-A2DB-1A7A78669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283" y="5095583"/>
            <a:ext cx="5707372" cy="1426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43A327-B83D-8248-9EE9-8118766CE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2448" y="5658937"/>
            <a:ext cx="2997200" cy="68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0B790F-55D1-E546-8907-7286C0DF47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1137" y="6283216"/>
            <a:ext cx="1399822" cy="47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74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65A4-701B-6D45-A25E-81C221665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Isotropic and Anisotropic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BC832-CC9E-3A41-B366-EEDEC8BE9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91870"/>
            <a:ext cx="7010400" cy="4655686"/>
          </a:xfrm>
        </p:spPr>
        <p:txBody>
          <a:bodyPr>
            <a:noAutofit/>
          </a:bodyPr>
          <a:lstStyle/>
          <a:p>
            <a:r>
              <a:rPr lang="en-US" sz="1600" dirty="0"/>
              <a:t>Being a linear mapping between the nine numbers </a:t>
            </a:r>
            <a:r>
              <a:rPr lang="el-GR" sz="1600" i="1" dirty="0"/>
              <a:t>σ</a:t>
            </a:r>
            <a:r>
              <a:rPr lang="en-US" sz="1600" i="1" baseline="-25000" dirty="0" err="1"/>
              <a:t>ij</a:t>
            </a:r>
            <a:r>
              <a:rPr lang="en-US" sz="1600" dirty="0"/>
              <a:t> and the nine numbers </a:t>
            </a:r>
            <a:r>
              <a:rPr lang="el-GR" sz="1600" i="1" dirty="0"/>
              <a:t>ε</a:t>
            </a:r>
            <a:r>
              <a:rPr lang="en-US" sz="1600" i="1" baseline="-25000" dirty="0"/>
              <a:t>kl</a:t>
            </a:r>
            <a:r>
              <a:rPr lang="en-US" sz="1600" dirty="0"/>
              <a:t>, the stiffness tensor </a:t>
            </a:r>
            <a:r>
              <a:rPr lang="en-US" sz="1600" b="1" dirty="0"/>
              <a:t>c</a:t>
            </a:r>
            <a:r>
              <a:rPr lang="en-US" sz="1600" dirty="0"/>
              <a:t> is represented by a matrix of 3 × 3 × 3 × 3 = 81 real numbers</a:t>
            </a:r>
          </a:p>
          <a:p>
            <a:r>
              <a:rPr lang="en-US" sz="1600" dirty="0"/>
              <a:t>Given minor symmetries of the stiffness tensor, </a:t>
            </a:r>
            <a:r>
              <a:rPr lang="en-US" sz="1600" i="1" dirty="0" err="1"/>
              <a:t>c</a:t>
            </a:r>
            <a:r>
              <a:rPr lang="en-US" sz="1600" i="1" baseline="-25000" dirty="0" err="1"/>
              <a:t>ijkl</a:t>
            </a:r>
            <a:r>
              <a:rPr lang="en-US" sz="1600" dirty="0"/>
              <a:t> = </a:t>
            </a:r>
            <a:r>
              <a:rPr lang="en-US" sz="1600" i="1" dirty="0" err="1"/>
              <a:t>c</a:t>
            </a:r>
            <a:r>
              <a:rPr lang="en-US" sz="1600" i="1" baseline="-25000" dirty="0" err="1"/>
              <a:t>jikl</a:t>
            </a:r>
            <a:r>
              <a:rPr lang="en-US" sz="1600" dirty="0"/>
              <a:t>, this 81 elastic constants can be reduced to 36</a:t>
            </a:r>
          </a:p>
          <a:p>
            <a:r>
              <a:rPr lang="en-US" sz="1600" dirty="0"/>
              <a:t>Major symmetries, </a:t>
            </a:r>
            <a:r>
              <a:rPr lang="en-US" sz="1600" i="1" dirty="0" err="1">
                <a:solidFill>
                  <a:srgbClr val="202122"/>
                </a:solidFill>
                <a:latin typeface="Nimbus Roman No9 L"/>
              </a:rPr>
              <a:t>c</a:t>
            </a:r>
            <a:r>
              <a:rPr lang="en-US" sz="1600" i="1" baseline="-25000" dirty="0" err="1">
                <a:solidFill>
                  <a:srgbClr val="202122"/>
                </a:solidFill>
                <a:latin typeface="Nimbus Roman No9 L"/>
              </a:rPr>
              <a:t>ijkl</a:t>
            </a:r>
            <a:r>
              <a:rPr lang="en-US" sz="1600" dirty="0">
                <a:solidFill>
                  <a:srgbClr val="202122"/>
                </a:solidFill>
                <a:latin typeface="Nimbus Roman No9 L"/>
              </a:rPr>
              <a:t> = </a:t>
            </a:r>
            <a:r>
              <a:rPr lang="en-US" sz="1600" i="1" dirty="0" err="1">
                <a:solidFill>
                  <a:srgbClr val="202122"/>
                </a:solidFill>
                <a:latin typeface="Nimbus Roman No9 L"/>
              </a:rPr>
              <a:t>c</a:t>
            </a:r>
            <a:r>
              <a:rPr lang="en-US" sz="1600" i="1" baseline="-25000" dirty="0" err="1">
                <a:solidFill>
                  <a:srgbClr val="202122"/>
                </a:solidFill>
                <a:latin typeface="Nimbus Roman No9 L"/>
              </a:rPr>
              <a:t>klij</a:t>
            </a:r>
            <a:r>
              <a:rPr lang="en-US" sz="1600" dirty="0">
                <a:solidFill>
                  <a:srgbClr val="202122"/>
                </a:solidFill>
                <a:latin typeface="Nimbus Roman No9 L"/>
              </a:rPr>
              <a:t>,</a:t>
            </a:r>
            <a:r>
              <a:rPr lang="en-US" sz="1600" dirty="0"/>
              <a:t> reduce this number from 36 to 21</a:t>
            </a:r>
          </a:p>
          <a:p>
            <a:r>
              <a:rPr lang="en-US" sz="1600" dirty="0"/>
              <a:t>Isotropic materials deform the same way no matter in what direction you deform them.</a:t>
            </a:r>
          </a:p>
          <a:p>
            <a:pPr lvl="1"/>
            <a:r>
              <a:rPr lang="en-US" sz="1600" dirty="0"/>
              <a:t>They have 2 unique elastic constants, C</a:t>
            </a:r>
            <a:r>
              <a:rPr lang="en-US" sz="1600" baseline="-25000" dirty="0"/>
              <a:t>11</a:t>
            </a:r>
            <a:r>
              <a:rPr lang="en-US" sz="1600" dirty="0"/>
              <a:t> and C</a:t>
            </a:r>
            <a:r>
              <a:rPr lang="en-US" sz="1600" baseline="-25000" dirty="0"/>
              <a:t>12</a:t>
            </a:r>
            <a:endParaRPr lang="en-US" sz="1600" b="1" dirty="0"/>
          </a:p>
          <a:p>
            <a:r>
              <a:rPr lang="en-US" sz="1600" dirty="0"/>
              <a:t>Anisotropic materials behave differently in different directions</a:t>
            </a:r>
          </a:p>
          <a:p>
            <a:pPr lvl="1"/>
            <a:r>
              <a:rPr lang="en-US" sz="1600" dirty="0"/>
              <a:t>The elasticity tensor can have 21 unique components defining anisotropy</a:t>
            </a:r>
          </a:p>
          <a:p>
            <a:pPr lvl="1"/>
            <a:r>
              <a:rPr lang="en-US" sz="1600" dirty="0"/>
              <a:t>Orthotropic materials have 9 unique elastic constants</a:t>
            </a:r>
          </a:p>
          <a:p>
            <a:pPr lvl="1"/>
            <a:r>
              <a:rPr lang="en-US" sz="1600" dirty="0"/>
              <a:t>Cubic structured materials have 3 unique elastic constants (UO</a:t>
            </a:r>
            <a:r>
              <a:rPr lang="en-US" sz="1600" baseline="-25000" dirty="0"/>
              <a:t>2</a:t>
            </a:r>
            <a:r>
              <a:rPr lang="en-US" sz="1600" dirty="0"/>
              <a:t>)</a:t>
            </a:r>
          </a:p>
          <a:p>
            <a:pPr lvl="1"/>
            <a:r>
              <a:rPr lang="en-US" sz="1600" dirty="0"/>
              <a:t>Hexagonal structured materials have 5 unique elastic constants</a:t>
            </a:r>
          </a:p>
          <a:p>
            <a:r>
              <a:rPr lang="en-US" sz="1600" dirty="0"/>
              <a:t>Polycrystalline anisotropic materials can behave as isotropic, because the various grains average out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A7A32-8F4A-E340-B09F-6CAA6F5BA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787EEC-5C7D-ED4B-9A71-BD82348CF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5780" y="4913180"/>
            <a:ext cx="3063109" cy="1784351"/>
          </a:xfrm>
          <a:prstGeom prst="rect">
            <a:avLst/>
          </a:prstGeom>
        </p:spPr>
      </p:pic>
      <p:sp>
        <p:nvSpPr>
          <p:cNvPr id="6" name="Right Triangle 5">
            <a:extLst>
              <a:ext uri="{FF2B5EF4-FFF2-40B4-BE49-F238E27FC236}">
                <a16:creationId xmlns:a16="http://schemas.microsoft.com/office/drawing/2014/main" id="{25EADF4D-CDC5-EA40-9B0B-AA5D8303B773}"/>
              </a:ext>
            </a:extLst>
          </p:cNvPr>
          <p:cNvSpPr/>
          <p:nvPr/>
        </p:nvSpPr>
        <p:spPr>
          <a:xfrm>
            <a:off x="8385388" y="5174156"/>
            <a:ext cx="2422123" cy="1412255"/>
          </a:xfrm>
          <a:prstGeom prst="rtTriangle">
            <a:avLst/>
          </a:prstGeom>
          <a:solidFill>
            <a:schemeClr val="accent1"/>
          </a:solidFill>
          <a:ln w="38100"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7F59FC-1C4C-D041-97DE-474E8C813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1158" y="2391028"/>
            <a:ext cx="2360642" cy="8503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27F954-6EC6-4341-86BA-D204269BC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8269" y="1782632"/>
            <a:ext cx="3526421" cy="7368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45B8E5-469D-9444-9ED8-8017DDEBA1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4649" y="3358958"/>
            <a:ext cx="3121709" cy="148232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E9BC954-0C9D-EE48-8DA6-E5F4FEA3B8A4}"/>
              </a:ext>
            </a:extLst>
          </p:cNvPr>
          <p:cNvGrpSpPr/>
          <p:nvPr/>
        </p:nvGrpSpPr>
        <p:grpSpPr>
          <a:xfrm>
            <a:off x="9757334" y="4913180"/>
            <a:ext cx="1300244" cy="1443171"/>
            <a:chOff x="9757334" y="4913180"/>
            <a:chExt cx="1300244" cy="1443171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AE1A00-2101-2342-9079-7675D9842A10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>
              <a:off x="9757335" y="4913180"/>
              <a:ext cx="0" cy="7621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9063CD8-6EB5-6442-AA77-1B1A446CD0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57334" y="5680741"/>
              <a:ext cx="1290865" cy="67561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4306EB5-39A6-3A48-8C7E-666656FF21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48199" y="4913180"/>
              <a:ext cx="9379" cy="144317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8D9D2CB-39EF-C548-BAFB-5E938A91C225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>
              <a:off x="9757335" y="4913180"/>
              <a:ext cx="129086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158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737BB-D550-0352-0CF1-079DA22C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77A9C-B21F-2581-572C-BE8DD19C6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18290"/>
            <a:ext cx="10972800" cy="4307875"/>
          </a:xfrm>
        </p:spPr>
        <p:txBody>
          <a:bodyPr/>
          <a:lstStyle/>
          <a:p>
            <a:r>
              <a:rPr lang="en-US" dirty="0"/>
              <a:t>Temporal and spatial discretization for numerical integration</a:t>
            </a:r>
          </a:p>
          <a:p>
            <a:r>
              <a:rPr lang="en-US" dirty="0"/>
              <a:t>Forward and Backward Euler (Explicit and Implicit methods)</a:t>
            </a:r>
          </a:p>
          <a:p>
            <a:pPr lvl="1"/>
            <a:r>
              <a:rPr lang="en-US" dirty="0"/>
              <a:t>explicit can be sensitive to the timestep size</a:t>
            </a:r>
          </a:p>
          <a:p>
            <a:pPr lvl="1"/>
            <a:r>
              <a:rPr lang="en-US" dirty="0"/>
              <a:t>implicit are harder to implement, but more stable for stiff problems</a:t>
            </a:r>
          </a:p>
          <a:p>
            <a:r>
              <a:rPr lang="en-US" dirty="0"/>
              <a:t>Finite difference, volume, and element</a:t>
            </a:r>
          </a:p>
          <a:p>
            <a:pPr lvl="1"/>
            <a:r>
              <a:rPr lang="en-US" dirty="0"/>
              <a:t>all three are used in fuel performance codes and have strengths/weaknesses</a:t>
            </a:r>
          </a:p>
          <a:p>
            <a:pPr lvl="1"/>
            <a:r>
              <a:rPr lang="en-US" dirty="0"/>
              <a:t>FD is fast, but works on a grid and is discrete</a:t>
            </a:r>
          </a:p>
          <a:p>
            <a:pPr lvl="1"/>
            <a:r>
              <a:rPr lang="en-US" dirty="0"/>
              <a:t>FE is most flexible, continuous, utilized in MOOSE</a:t>
            </a:r>
          </a:p>
          <a:p>
            <a:r>
              <a:rPr lang="en-US" dirty="0"/>
              <a:t>Started into mechanics with concept of elasticity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1F1C5-9228-E23F-FF6B-13AE5A89B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36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3B745-1264-654C-9BEA-A88EE77D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Isotropic elastic constants for some materials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65345-5740-B540-8B51-0CFF6C759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29C4E7-57BF-0941-9576-8736D7B9E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483744"/>
              </p:ext>
            </p:extLst>
          </p:nvPr>
        </p:nvGraphicFramePr>
        <p:xfrm>
          <a:off x="2862969" y="2342989"/>
          <a:ext cx="6096000" cy="2960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Material 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E (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GPa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)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Symbol" charset="0"/>
                          <a:ea typeface="ＭＳ Ｐゴシック" charset="0"/>
                        </a:rPr>
                        <a:t>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 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Aluminum 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70.3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0.345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Gold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78.0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0.44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Iron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211.4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0.293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Nickel 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199.5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0.312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Tungsten 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411.0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0.28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Zircaloy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80.0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0.41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UO</a:t>
                      </a:r>
                      <a:r>
                        <a:rPr kumimoji="0" 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200.0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0.345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4686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0626B-3EAD-8C49-920D-71AC54F1C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constants are not “constant”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41D56-042A-1845-8562-243F3BAAE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53246" cy="3965670"/>
          </a:xfrm>
        </p:spPr>
        <p:txBody>
          <a:bodyPr/>
          <a:lstStyle/>
          <a:p>
            <a:r>
              <a:rPr lang="en-US" dirty="0"/>
              <a:t>Properties change with temperature</a:t>
            </a:r>
          </a:p>
          <a:p>
            <a:r>
              <a:rPr lang="en-US" dirty="0"/>
              <a:t>Softening can be referred to as the decrease in elastic constants with temperature</a:t>
            </a:r>
          </a:p>
          <a:p>
            <a:r>
              <a:rPr lang="en-US" dirty="0"/>
              <a:t>Young’s modulus is typically a function of temperature, decreasing with increasing temperature</a:t>
            </a:r>
          </a:p>
          <a:p>
            <a:r>
              <a:rPr lang="en-US" dirty="0"/>
              <a:t>Shear Modulus and Poisson’s ratio can also change with 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E1327-4A89-374C-A881-012EF7B94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3C330-4F9C-8F4F-B7CF-D3103ACF8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284" y="2280213"/>
            <a:ext cx="5013319" cy="368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77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EEFC-0235-D941-A5D1-C23D82DA1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actual materials, the stress and the strain change throughout the material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B3679-BE2A-3947-9230-0F8166D62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4360A7-FB78-BC4D-B4A5-7A70B528C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044" y="4142538"/>
            <a:ext cx="3806487" cy="2339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C053E5-425C-0445-8AE3-DBBCDFDDF9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4" t="17154" r="4213" b="8072"/>
          <a:stretch/>
        </p:blipFill>
        <p:spPr>
          <a:xfrm>
            <a:off x="1817225" y="2177617"/>
            <a:ext cx="4009067" cy="1748427"/>
          </a:xfrm>
          <a:prstGeom prst="rect">
            <a:avLst/>
          </a:prstGeom>
        </p:spPr>
      </p:pic>
      <p:pic>
        <p:nvPicPr>
          <p:cNvPr id="7" name="Picture 6" descr="stress_yy.png">
            <a:extLst>
              <a:ext uri="{FF2B5EF4-FFF2-40B4-BE49-F238E27FC236}">
                <a16:creationId xmlns:a16="http://schemas.microsoft.com/office/drawing/2014/main" id="{281F5A36-1E03-7F4D-8B47-464ADE85BA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020" y="1996651"/>
            <a:ext cx="2938857" cy="2599415"/>
          </a:xfrm>
          <a:prstGeom prst="rect">
            <a:avLst/>
          </a:prstGeom>
        </p:spPr>
      </p:pic>
      <p:pic>
        <p:nvPicPr>
          <p:cNvPr id="8" name="Picture 7" descr="grgr_stress22_final2.png">
            <a:extLst>
              <a:ext uri="{FF2B5EF4-FFF2-40B4-BE49-F238E27FC236}">
                <a16:creationId xmlns:a16="http://schemas.microsoft.com/office/drawing/2014/main" id="{B96B4273-F777-584B-BCB8-F334DFE4DE7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6399" y="4596066"/>
            <a:ext cx="2746478" cy="173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52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A49BF-7895-410F-1136-3CC86F24C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von Mises yield criterion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42D53-0874-01F5-D8BD-99EB5A2F1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46648" cy="3965670"/>
          </a:xfrm>
        </p:spPr>
        <p:txBody>
          <a:bodyPr/>
          <a:lstStyle/>
          <a:p>
            <a:r>
              <a:rPr lang="en-US" sz="2000" dirty="0"/>
              <a:t>The maximum distortion criterion (also von Mises yield criterion) states that yielding of a ductile material begins when the second invariant of deviatoric stress (J2) reaches a critical value</a:t>
            </a:r>
          </a:p>
          <a:p>
            <a:r>
              <a:rPr lang="en-US" sz="2000" dirty="0"/>
              <a:t>A material is said to start yielding when the von Mises stress reaches the yield strength</a:t>
            </a:r>
          </a:p>
          <a:p>
            <a:r>
              <a:rPr lang="en-US" sz="2000" dirty="0"/>
              <a:t>The von Mises stress satisfies the property where two stress states with equal distortion energy have an equal von Mises stress</a:t>
            </a:r>
          </a:p>
          <a:p>
            <a:r>
              <a:rPr lang="en-US" sz="2000" dirty="0"/>
              <a:t>The von Mises stress is used to predict yielding of materials under complex loading from the results of uniaxial tensile tests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5CA8E-9ABA-FE97-43C0-03A48EE8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06CB272-84ED-8CFB-2F0B-03F895719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248" y="2160495"/>
            <a:ext cx="4726152" cy="385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6A3889-0D44-54BC-F5B2-C2ABFDAA2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410" y="6068522"/>
            <a:ext cx="5338380" cy="49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34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052BD-0178-A647-B2D1-088B366A9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Stress/Strain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FADDF-2F40-774A-BD93-EB694E5F2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67350" cy="3965670"/>
          </a:xfrm>
        </p:spPr>
        <p:txBody>
          <a:bodyPr/>
          <a:lstStyle/>
          <a:p>
            <a:r>
              <a:rPr lang="en-US" dirty="0"/>
              <a:t>Once the stress reaches the yield stress, it plastically deforms</a:t>
            </a:r>
          </a:p>
          <a:p>
            <a:r>
              <a:rPr lang="en-US" dirty="0" err="1"/>
              <a:t>σ</a:t>
            </a:r>
            <a:r>
              <a:rPr lang="en-US" baseline="-25000" dirty="0" err="1"/>
              <a:t>y</a:t>
            </a:r>
            <a:r>
              <a:rPr lang="en-US" dirty="0"/>
              <a:t> is the yield stress</a:t>
            </a:r>
          </a:p>
          <a:p>
            <a:r>
              <a:rPr lang="en-US" dirty="0" err="1"/>
              <a:t>σ</a:t>
            </a:r>
            <a:r>
              <a:rPr lang="en-US" baseline="-25000" dirty="0" err="1"/>
              <a:t>U</a:t>
            </a:r>
            <a:r>
              <a:rPr lang="en-US" dirty="0"/>
              <a:t> is the ultimate tensile stress</a:t>
            </a:r>
          </a:p>
          <a:p>
            <a:r>
              <a:rPr lang="en-US" dirty="0"/>
              <a:t>The final stress before rupture is called the fracture stress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D9854C-4AF4-E147-9DF4-634A6ABD2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38DA4-51E6-2246-BB61-3F24885EF7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5" r="16013"/>
          <a:stretch/>
        </p:blipFill>
        <p:spPr>
          <a:xfrm>
            <a:off x="6190252" y="2276475"/>
            <a:ext cx="5636169" cy="417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510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00A3D-E7ED-1843-9465-0DA45CB11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Permanent Strain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9835D-D09D-E340-B8F7-2A9002706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05450" cy="3965670"/>
          </a:xfrm>
        </p:spPr>
        <p:txBody>
          <a:bodyPr/>
          <a:lstStyle/>
          <a:p>
            <a:r>
              <a:rPr lang="en-US" dirty="0"/>
              <a:t>After plastic deformation, if you unload the sample, it still has the permanent strain</a:t>
            </a:r>
          </a:p>
          <a:p>
            <a:r>
              <a:rPr lang="en-US" dirty="0"/>
              <a:t>The plastic behavior has modified the microstructure, and has increases the yield point</a:t>
            </a:r>
          </a:p>
          <a:p>
            <a:r>
              <a:rPr lang="en-US" dirty="0"/>
              <a:t>After unloading, the strain hardening has changed the material</a:t>
            </a:r>
          </a:p>
          <a:p>
            <a:r>
              <a:rPr lang="en-US" dirty="0"/>
              <a:t>Thus, if you reload, the yield strain is often higher than it was previously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5D5CA-D4D3-404E-B7CC-82772D1B2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99591D-E1B8-2349-9B50-4BDC3D450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9952" y="2160495"/>
            <a:ext cx="4095296" cy="435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2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17225-638E-D74E-8AB9-356FE77FD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hardening behavior changes for different materials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90BF4-3FDA-104A-B829-5C33F2451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C71F22-7A23-5E43-A94C-AC6D8ACE5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365" y="1968501"/>
            <a:ext cx="6246470" cy="43155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F2CB5A-1792-7046-AF7B-A5242C7CA017}"/>
              </a:ext>
            </a:extLst>
          </p:cNvPr>
          <p:cNvSpPr/>
          <p:nvPr/>
        </p:nvSpPr>
        <p:spPr>
          <a:xfrm>
            <a:off x="511629" y="2731265"/>
            <a:ext cx="435428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K is a strength coefficient, n is the strain hardening exponent, </a:t>
            </a:r>
            <a:r>
              <a:rPr lang="en-US" dirty="0">
                <a:solidFill>
                  <a:srgbClr val="222222"/>
                </a:solidFill>
                <a:latin typeface="Symbol" pitchFamily="2" charset="2"/>
              </a:rPr>
              <a:t>e</a:t>
            </a:r>
            <a:r>
              <a:rPr lang="en-US" baseline="-250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the prior plastic strain, </a:t>
            </a:r>
            <a:r>
              <a:rPr lang="en-US" dirty="0">
                <a:solidFill>
                  <a:srgbClr val="222222"/>
                </a:solidFill>
                <a:latin typeface="Symbol" pitchFamily="2" charset="2"/>
              </a:rPr>
              <a:t>e</a:t>
            </a:r>
            <a:r>
              <a:rPr lang="en-US" baseline="-250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the plastic strain, and </a:t>
            </a:r>
            <a:r>
              <a:rPr lang="en-US" dirty="0" err="1">
                <a:solidFill>
                  <a:srgbClr val="222222"/>
                </a:solidFill>
                <a:latin typeface="Symbol" pitchFamily="2" charset="2"/>
                <a:cs typeface="Arial" panose="020B0604020202020204" pitchFamily="34" charset="0"/>
              </a:rPr>
              <a:t>s</a:t>
            </a:r>
            <a:r>
              <a:rPr lang="en-US" baseline="-250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the yield strength</a:t>
            </a:r>
            <a:endParaRPr lang="en-US" baseline="-25000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The strain hardening exponent is a material property, with a value between 0 and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A value of 0 means that a material is a perfectly plastic solid, while a value of 1 represents a 100% elastic solid.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69C7E8-8B89-024C-BA18-15DE6A069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345" y="2373085"/>
            <a:ext cx="22733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39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79D55-547D-FB4A-B416-483AB20B1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1E73-99C0-E642-B623-6A196506C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817914"/>
            <a:ext cx="7381875" cy="24207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Plastic deformation occurs due to dislocation motion</a:t>
            </a:r>
          </a:p>
          <a:p>
            <a:r>
              <a:rPr lang="en-US" dirty="0"/>
              <a:t>A dislocation is a line defect</a:t>
            </a:r>
          </a:p>
          <a:p>
            <a:pPr lvl="1"/>
            <a:r>
              <a:rPr lang="en-US" dirty="0"/>
              <a:t>Edge and screw type</a:t>
            </a:r>
          </a:p>
          <a:p>
            <a:r>
              <a:rPr lang="en-US" dirty="0"/>
              <a:t>When it moves, only a small number of bonds are broken at a time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3EB2C-EAB0-474D-AC64-372A6C702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0FD55-A6DC-4243-B567-2EF702E81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155" y="4273656"/>
            <a:ext cx="5312762" cy="22652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56A4B0-2EB5-8943-AD0C-11F46C3D3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6228" y="969798"/>
            <a:ext cx="2706588" cy="538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44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FA4FA-4242-C24B-9FA6-38F009611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are produced during deformation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4B691-15B5-2E4A-9990-1C02706DD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5" name="Mo180_sourceandloops.mpg">
            <a:hlinkClick r:id="" action="ppaction://media"/>
            <a:extLst>
              <a:ext uri="{FF2B5EF4-FFF2-40B4-BE49-F238E27FC236}">
                <a16:creationId xmlns:a16="http://schemas.microsoft.com/office/drawing/2014/main" id="{92B01BD0-1D23-414A-BCA3-8D27767C6B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84979" y="1968501"/>
            <a:ext cx="5654221" cy="462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2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F5BB0-FB77-C34A-9C88-D43B3C2B7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motion causes plastic deformation, dislocation pileup causes hardening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121EF-8036-0445-88FF-7E14BF563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5" name="pileup05.mpg">
            <a:hlinkClick r:id="" action="ppaction://media"/>
            <a:extLst>
              <a:ext uri="{FF2B5EF4-FFF2-40B4-BE49-F238E27FC236}">
                <a16:creationId xmlns:a16="http://schemas.microsoft.com/office/drawing/2014/main" id="{6AE1FFD9-E628-C54F-85B7-346759A17F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71875" y="2215079"/>
            <a:ext cx="5048250" cy="413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8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Mechanics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8879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ACA52B0-4F8C-3440-A495-3A6DB58D2C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45" t="31697" r="49330" b="12030"/>
          <a:stretch/>
        </p:blipFill>
        <p:spPr>
          <a:xfrm>
            <a:off x="8316685" y="2307050"/>
            <a:ext cx="3559483" cy="34916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37CD10-956B-AE4E-A05D-823307A7D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Pile 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D3585-7B18-D841-A719-F9C4DA7C1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E31E0BF-1D2C-8040-BB56-EB0733C6D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817915"/>
            <a:ext cx="7881258" cy="1317172"/>
          </a:xfrm>
        </p:spPr>
        <p:txBody>
          <a:bodyPr>
            <a:normAutofit/>
          </a:bodyPr>
          <a:lstStyle/>
          <a:p>
            <a:r>
              <a:rPr lang="en-US" dirty="0"/>
              <a:t>Dislocation motion can be inhibited by barriers, including grain boundaries, precipitates, voids, bubbles, etc. 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47548C-243F-AE43-BDB4-B3CE27A2F8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160" b="15119"/>
          <a:stretch/>
        </p:blipFill>
        <p:spPr>
          <a:xfrm>
            <a:off x="609598" y="2976494"/>
            <a:ext cx="7462066" cy="356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811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2887D-DE3C-3444-8109-08F0379AA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623" y="910868"/>
            <a:ext cx="10972800" cy="1068387"/>
          </a:xfrm>
        </p:spPr>
        <p:txBody>
          <a:bodyPr/>
          <a:lstStyle/>
          <a:p>
            <a:r>
              <a:rPr lang="en-US" dirty="0"/>
              <a:t>Ductility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0A849-DE65-FB4E-9924-67992891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E03D8D-FB45-9247-8B42-09B6EACCD3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24" b="17521"/>
          <a:stretch/>
        </p:blipFill>
        <p:spPr>
          <a:xfrm>
            <a:off x="5203371" y="2743200"/>
            <a:ext cx="6697884" cy="315272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20CEC3D-1B77-3347-8693-FEAA91132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4"/>
            <a:ext cx="4593772" cy="409879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Ductile materials plastically deform significantly, brittle materials do not</a:t>
            </a:r>
          </a:p>
          <a:p>
            <a:r>
              <a:rPr lang="en-US" dirty="0"/>
              <a:t>Quantities defining ductility are total percent elongation at fracture (%EL) and the percent reduction in area (%RA)</a:t>
            </a:r>
          </a:p>
          <a:p>
            <a:r>
              <a:rPr lang="en-US" dirty="0"/>
              <a:t>The ductile–brittle transition temperature (DBTT) of a metal is the temperature at which the fracture energy passes below a predetermined value</a:t>
            </a:r>
          </a:p>
          <a:p>
            <a:r>
              <a:rPr lang="en-US" dirty="0"/>
              <a:t>Below the DBTT, failure is brittle</a:t>
            </a:r>
          </a:p>
          <a:p>
            <a:r>
              <a:rPr lang="en-US" dirty="0"/>
              <a:t>Cold working and neutron irradiation can increase the DBTT, potentially reducing ductility of reactor components</a:t>
            </a:r>
          </a:p>
        </p:txBody>
      </p:sp>
    </p:spTree>
    <p:extLst>
      <p:ext uri="{BB962C8B-B14F-4D97-AF65-F5344CB8AC3E}">
        <p14:creationId xmlns:p14="http://schemas.microsoft.com/office/powerpoint/2010/main" val="218575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4A5F9-B0FC-BB48-AABE-AC81B7FE1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the strength increases due to dislocation pile-up, the ductility decreases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39BA8-F009-3E44-B5C4-5E3F629DD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FC22EA-B9D9-5949-8A2E-BBF0D9B678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12"/>
          <a:stretch/>
        </p:blipFill>
        <p:spPr>
          <a:xfrm>
            <a:off x="7130142" y="1884593"/>
            <a:ext cx="4528458" cy="49734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A6EC49-F28A-AB46-977F-2BD93EB68214}"/>
              </a:ext>
            </a:extLst>
          </p:cNvPr>
          <p:cNvSpPr txBox="1"/>
          <p:nvPr/>
        </p:nvSpPr>
        <p:spPr>
          <a:xfrm>
            <a:off x="813708" y="2216179"/>
            <a:ext cx="58918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Toughness is the ability of a material to absorb energy and plastically deform without fracturing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Toughness is related to the area under the stress–strain curve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order to be tough, a material must be both strong and ductile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Materials are often work hardened prior to utilization to modify mechanical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96517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10DA-3177-2D4A-8164-66B5F54A4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491DE-80DA-2842-A122-A815ABF8F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Solid mechanics predicts the deformation of a body from its applied load</a:t>
            </a:r>
          </a:p>
          <a:p>
            <a:r>
              <a:rPr lang="en-US" dirty="0"/>
              <a:t>The strain defines the deformation</a:t>
            </a:r>
          </a:p>
          <a:p>
            <a:r>
              <a:rPr lang="en-US" dirty="0"/>
              <a:t>The stress defines the material’s response to the strain</a:t>
            </a:r>
          </a:p>
          <a:p>
            <a:r>
              <a:rPr lang="en-US" dirty="0"/>
              <a:t>Materials can have recoverable and permanent deformation</a:t>
            </a:r>
          </a:p>
          <a:p>
            <a:pPr lvl="1"/>
            <a:r>
              <a:rPr lang="en-US" dirty="0"/>
              <a:t>Elastic deformation is recoverable and occurs due to the stretching of the atomic lattice</a:t>
            </a:r>
          </a:p>
          <a:p>
            <a:pPr lvl="1"/>
            <a:r>
              <a:rPr lang="en-US" dirty="0"/>
              <a:t>Plastic deformation is permanent and results form the breaking of bonds</a:t>
            </a:r>
          </a:p>
          <a:p>
            <a:r>
              <a:rPr lang="en-US" dirty="0"/>
              <a:t>Elastic moduli and Elastic constants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2F160-DFEE-C14B-8373-30741871E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543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D71C1-A0EA-7A4C-AEE6-90609E780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465AE-1EA8-D646-BA00-15B2C5156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496175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When a load is applied to a body, it changes shape and perhaps size</a:t>
            </a:r>
          </a:p>
          <a:p>
            <a:r>
              <a:rPr lang="en-US" dirty="0"/>
              <a:t>Motions throughout a body are called </a:t>
            </a:r>
            <a:r>
              <a:rPr lang="en-US" b="1" dirty="0"/>
              <a:t>displacements </a:t>
            </a:r>
          </a:p>
          <a:p>
            <a:pPr lvl="1"/>
            <a:r>
              <a:rPr lang="en-US" b="1" dirty="0"/>
              <a:t>u</a:t>
            </a:r>
            <a:r>
              <a:rPr lang="en-US" dirty="0"/>
              <a:t>(</a:t>
            </a:r>
            <a:r>
              <a:rPr lang="en-US" b="1" dirty="0"/>
              <a:t>r</a:t>
            </a:r>
            <a:r>
              <a:rPr lang="en-US" dirty="0"/>
              <a:t>, t)</a:t>
            </a:r>
          </a:p>
          <a:p>
            <a:r>
              <a:rPr lang="en-US" dirty="0"/>
              <a:t>Rigid body displacements do not change the shape and/or size</a:t>
            </a:r>
          </a:p>
          <a:p>
            <a:pPr lvl="1"/>
            <a:r>
              <a:rPr lang="en-US" dirty="0"/>
              <a:t>the rigid body is translated</a:t>
            </a:r>
          </a:p>
          <a:p>
            <a:r>
              <a:rPr lang="en-US" dirty="0"/>
              <a:t>Changes in shape and/or size are call </a:t>
            </a:r>
            <a:r>
              <a:rPr lang="en-US" b="1" dirty="0"/>
              <a:t>deformations</a:t>
            </a:r>
          </a:p>
          <a:p>
            <a:r>
              <a:rPr lang="en-US" dirty="0"/>
              <a:t>The objective of </a:t>
            </a:r>
            <a:r>
              <a:rPr lang="en-US" b="1" dirty="0"/>
              <a:t>Solid Mechanics</a:t>
            </a:r>
            <a:r>
              <a:rPr lang="en-US" dirty="0"/>
              <a:t> is to relate loads (applied force) to deformation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55892-D605-0443-96E7-A43AE4D7D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8D15C1-2225-2548-989A-DAF386E8D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400" y="2652888"/>
            <a:ext cx="3689048" cy="206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13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AAA05-860D-AE4C-8988-77A127741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springs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B08D4-0082-2348-9C8C-A1BF86104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943725" cy="3965670"/>
          </a:xfrm>
        </p:spPr>
        <p:txBody>
          <a:bodyPr/>
          <a:lstStyle/>
          <a:p>
            <a:r>
              <a:rPr lang="en-US" dirty="0"/>
              <a:t>It can be instructive to view solids as a spring</a:t>
            </a:r>
          </a:p>
          <a:p>
            <a:r>
              <a:rPr lang="en-US" dirty="0"/>
              <a:t>When we apply some force F, we get some displacement x</a:t>
            </a:r>
          </a:p>
          <a:p>
            <a:pPr lvl="1"/>
            <a:r>
              <a:rPr lang="en-US" i="1" dirty="0">
                <a:latin typeface="Times New Roman"/>
                <a:cs typeface="Times New Roman"/>
              </a:rPr>
              <a:t>F = k x</a:t>
            </a:r>
          </a:p>
          <a:p>
            <a:r>
              <a:rPr lang="en-US" dirty="0">
                <a:cs typeface="Times New Roman"/>
              </a:rPr>
              <a:t>When the spring is displaced by x, there is force that responds in the opposite direction equal to </a:t>
            </a:r>
            <a:r>
              <a:rPr lang="en-US" i="1" dirty="0" err="1">
                <a:latin typeface="Times New Roman"/>
                <a:cs typeface="Times New Roman"/>
              </a:rPr>
              <a:t>kx</a:t>
            </a:r>
            <a:endParaRPr lang="en-US" i="1" dirty="0">
              <a:latin typeface="Times New Roman"/>
              <a:cs typeface="Times New Roman"/>
            </a:endParaRPr>
          </a:p>
          <a:p>
            <a:r>
              <a:rPr lang="en-US" dirty="0">
                <a:cs typeface="Times New Roman"/>
              </a:rPr>
              <a:t>Due to the displacement, there is a stored energy </a:t>
            </a:r>
            <a:r>
              <a:rPr lang="en-US" i="1" dirty="0">
                <a:latin typeface="Times New Roman"/>
                <a:cs typeface="Times New Roman"/>
              </a:rPr>
              <a:t>E</a:t>
            </a:r>
            <a:r>
              <a:rPr lang="en-US" dirty="0">
                <a:latin typeface="Times New Roman"/>
                <a:cs typeface="Times New Roman"/>
              </a:rPr>
              <a:t> = ½ </a:t>
            </a:r>
            <a:r>
              <a:rPr lang="en-US" i="1" dirty="0">
                <a:latin typeface="Times New Roman"/>
                <a:cs typeface="Times New Roman"/>
              </a:rPr>
              <a:t>k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baseline="30000" dirty="0">
                <a:latin typeface="Times New Roman"/>
                <a:cs typeface="Times New Roman"/>
              </a:rPr>
              <a:t>2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5987B-859F-0D44-90BD-652D458A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9496A9-502E-AD47-B0E0-64840600F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6" y="2389935"/>
            <a:ext cx="4077572" cy="269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46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C265A-5AF6-3A47-99A2-205BD2DAD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Observed deformation due to a force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BBEF6-4C26-9641-9DE7-34E9FADE0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48325" cy="3965670"/>
          </a:xfrm>
        </p:spPr>
        <p:txBody>
          <a:bodyPr/>
          <a:lstStyle/>
          <a:p>
            <a:r>
              <a:rPr lang="en-US" dirty="0"/>
              <a:t>Solid mechanics is similar to the behavior of an ideal spring but throughout a body </a:t>
            </a:r>
          </a:p>
          <a:p>
            <a:r>
              <a:rPr lang="en-US" dirty="0"/>
              <a:t>An applied load results results in deformation.</a:t>
            </a:r>
          </a:p>
          <a:p>
            <a:r>
              <a:rPr lang="en-US" dirty="0"/>
              <a:t>The internal </a:t>
            </a:r>
            <a:r>
              <a:rPr lang="en-US" b="1" dirty="0"/>
              <a:t>strain</a:t>
            </a:r>
            <a:r>
              <a:rPr lang="en-US" dirty="0"/>
              <a:t> is like the displacements x</a:t>
            </a:r>
          </a:p>
          <a:p>
            <a:r>
              <a:rPr lang="en-US" dirty="0"/>
              <a:t>The internal </a:t>
            </a:r>
            <a:r>
              <a:rPr lang="en-US" b="1" dirty="0"/>
              <a:t>stress</a:t>
            </a:r>
            <a:r>
              <a:rPr lang="en-US" dirty="0"/>
              <a:t> is like the internal force F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93EFE9-EF10-D740-8C80-BC56CF8FA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 descr="applied_load_stress.gif">
            <a:extLst>
              <a:ext uri="{FF2B5EF4-FFF2-40B4-BE49-F238E27FC236}">
                <a16:creationId xmlns:a16="http://schemas.microsoft.com/office/drawing/2014/main" id="{A3986CE8-8ED2-274E-8F9A-E9D0D96FF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159" y="2661002"/>
            <a:ext cx="4990497" cy="291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303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93B7C-F24E-924E-8F3E-4ADB8DF30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AA9BD-F858-2343-9812-3524B0D25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829425" cy="3965670"/>
          </a:xfrm>
        </p:spPr>
        <p:txBody>
          <a:bodyPr/>
          <a:lstStyle/>
          <a:p>
            <a:r>
              <a:rPr lang="en-US" dirty="0"/>
              <a:t>Elasticity is the ability of a body to resist a distorting influence and to return to its original size and shape when that influence or force is removed</a:t>
            </a:r>
          </a:p>
          <a:p>
            <a:r>
              <a:rPr lang="en-US" dirty="0"/>
              <a:t>In elastic deformation, we are stretching the atomic bonds</a:t>
            </a:r>
          </a:p>
          <a:p>
            <a:r>
              <a:rPr lang="en-US" dirty="0"/>
              <a:t>The more we stretch the bonds, the more force it takes to stretch</a:t>
            </a:r>
          </a:p>
          <a:p>
            <a:r>
              <a:rPr lang="en-US" dirty="0"/>
              <a:t>When we release the load, the atoms spring back into their lattice sites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BA70C2-9204-F54E-973B-120166FEF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36832-FD52-AF41-8884-D57E37B67E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44"/>
          <a:stretch/>
        </p:blipFill>
        <p:spPr>
          <a:xfrm>
            <a:off x="8098243" y="2160494"/>
            <a:ext cx="2568977" cy="381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310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31A18-D741-1A4E-A140-8F1706EDF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Plasticity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7B8B0-946D-BE45-BBF7-9E9A97215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4914900" cy="3965670"/>
          </a:xfrm>
        </p:spPr>
        <p:txBody>
          <a:bodyPr/>
          <a:lstStyle/>
          <a:p>
            <a:r>
              <a:rPr lang="en-US" dirty="0"/>
              <a:t>Plasticity is the ability of a solid material to undergo permanent deformation, a non-reversible change of shape in response to applied forces</a:t>
            </a:r>
          </a:p>
          <a:p>
            <a:r>
              <a:rPr lang="en-US" dirty="0"/>
              <a:t>Plastic deformation is observed in most materials</a:t>
            </a:r>
          </a:p>
          <a:p>
            <a:r>
              <a:rPr lang="en-US" dirty="0"/>
              <a:t>The transition from elastic behavior to plastic behavior is known as yielding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7AA4B9-0A1E-824E-B3CD-9DA6511B1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15CF9-0E27-CB40-A683-D625B73A3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076" y="2160495"/>
            <a:ext cx="5837918" cy="407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47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5C521-B813-0845-BD93-0995B0E3E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Plasticity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43818-6C7C-8D47-9873-6D2433E7B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157545" cy="3965670"/>
          </a:xfrm>
        </p:spPr>
        <p:txBody>
          <a:bodyPr/>
          <a:lstStyle/>
          <a:p>
            <a:r>
              <a:rPr lang="en-US" sz="2000" dirty="0"/>
              <a:t>Plasticity is typically caused by two modes of deformation in the crystal lattice: slip and twinning</a:t>
            </a:r>
          </a:p>
          <a:p>
            <a:pPr lvl="1"/>
            <a:r>
              <a:rPr lang="en-US" sz="2000" dirty="0"/>
              <a:t>Slip is a shear deformation which moves the atoms through many interatomic distances relative to their initial positions</a:t>
            </a:r>
          </a:p>
          <a:p>
            <a:pPr lvl="1"/>
            <a:r>
              <a:rPr lang="en-US" sz="2000" dirty="0"/>
              <a:t>Twinning is the plastic deformation which takes place along two planes due to a set of applied </a:t>
            </a:r>
          </a:p>
          <a:p>
            <a:r>
              <a:rPr lang="en-US" sz="2000" dirty="0"/>
              <a:t>Ductility (total elongation), Yield Strength, etc. are dependent upon temperature and composition</a:t>
            </a:r>
          </a:p>
          <a:p>
            <a:r>
              <a:rPr lang="en-US" sz="2000" dirty="0"/>
              <a:t>Plasticity typically increases at higher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17810-C339-B740-924E-F0918B5EE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3074" name="Picture 2" descr="What is Plastic Deformation: Definition, Slip and Twinning, Causes">
            <a:extLst>
              <a:ext uri="{FF2B5EF4-FFF2-40B4-BE49-F238E27FC236}">
                <a16:creationId xmlns:a16="http://schemas.microsoft.com/office/drawing/2014/main" id="{E93E5480-AE0B-757C-BA5C-87979BEC1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145" y="1968501"/>
            <a:ext cx="4128624" cy="357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31958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2293</TotalTime>
  <Words>1887</Words>
  <Application>Microsoft Macintosh PowerPoint</Application>
  <PresentationFormat>Widescreen</PresentationFormat>
  <Paragraphs>240</Paragraphs>
  <Slides>33</Slides>
  <Notes>2</Notes>
  <HiddenSlides>0</HiddenSlides>
  <MMClips>2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Cambria Math</vt:lpstr>
      <vt:lpstr>Nimbus Roman No9 L</vt:lpstr>
      <vt:lpstr>Symbol</vt:lpstr>
      <vt:lpstr>Times New Roman</vt:lpstr>
      <vt:lpstr>NCStateU-horizontal-left-logo</vt:lpstr>
      <vt:lpstr>Equation</vt:lpstr>
      <vt:lpstr>Nuclear Fuel Performance</vt:lpstr>
      <vt:lpstr>Last Time</vt:lpstr>
      <vt:lpstr>Mechanics</vt:lpstr>
      <vt:lpstr>Solid mechanics</vt:lpstr>
      <vt:lpstr>Ideal springs</vt:lpstr>
      <vt:lpstr>Observed deformation due to a force</vt:lpstr>
      <vt:lpstr>Elasticity</vt:lpstr>
      <vt:lpstr>Plasticity</vt:lpstr>
      <vt:lpstr>Plasticity</vt:lpstr>
      <vt:lpstr>Stress</vt:lpstr>
      <vt:lpstr>Stress as a response</vt:lpstr>
      <vt:lpstr>Strain</vt:lpstr>
      <vt:lpstr>Strain produces stress</vt:lpstr>
      <vt:lpstr>Tensile testing</vt:lpstr>
      <vt:lpstr>Stress/strain from a tensile test</vt:lpstr>
      <vt:lpstr>Stress vs strain curves</vt:lpstr>
      <vt:lpstr>Using stress/strain curves</vt:lpstr>
      <vt:lpstr>Using stress/strain curves</vt:lpstr>
      <vt:lpstr>Isotropic and Anisotropic</vt:lpstr>
      <vt:lpstr>Isotropic elastic constants for some materials</vt:lpstr>
      <vt:lpstr>Elastic constants are not “constant”</vt:lpstr>
      <vt:lpstr>In actual materials, the stress and the strain change throughout the material </vt:lpstr>
      <vt:lpstr>von Mises yield criterion</vt:lpstr>
      <vt:lpstr>Stress/Strain Regions</vt:lpstr>
      <vt:lpstr>Permanent Strain</vt:lpstr>
      <vt:lpstr>The hardening behavior changes for different materials</vt:lpstr>
      <vt:lpstr>Dislocation motion</vt:lpstr>
      <vt:lpstr>Dislocation are produced during deformation</vt:lpstr>
      <vt:lpstr>Dislocation motion causes plastic deformation, dislocation pileup causes hardening</vt:lpstr>
      <vt:lpstr>Dislocation Pile Up</vt:lpstr>
      <vt:lpstr>Ductility</vt:lpstr>
      <vt:lpstr>As the strength increases due to dislocation pile-up, the ductility decreases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 1 is in the books</dc:title>
  <dc:creator>Benjamin Beeler</dc:creator>
  <cp:lastModifiedBy>Benjamin W. Beeler</cp:lastModifiedBy>
  <cp:revision>64</cp:revision>
  <dcterms:created xsi:type="dcterms:W3CDTF">2020-02-03T20:17:36Z</dcterms:created>
  <dcterms:modified xsi:type="dcterms:W3CDTF">2024-01-16T14:27:19Z</dcterms:modified>
</cp:coreProperties>
</file>